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49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Google Sans" pitchFamily="2" charset="0"/>
      <p:regular r:id="rId54"/>
      <p:bold r:id="rId55"/>
      <p:italic r:id="rId56"/>
      <p:boldItalic r:id="rId57"/>
    </p:embeddedFont>
    <p:embeddedFont>
      <p:font typeface="Google Sans Medium" pitchFamily="2" charset="0"/>
      <p:regular r:id="rId58"/>
      <p:bold r:id="rId59"/>
      <p:italic r:id="rId60"/>
      <p:boldItalic r:id="rId61"/>
    </p:embeddedFont>
    <p:embeddedFont>
      <p:font typeface="Lato" panose="020F0502020204030203" pitchFamily="34" charset="0"/>
      <p:regular r:id="rId62"/>
      <p:bold r:id="rId63"/>
      <p:italic r:id="rId64"/>
      <p:boldItalic r:id="rId65"/>
    </p:embeddedFont>
    <p:embeddedFont>
      <p:font typeface="Raleway" pitchFamily="2" charset="77"/>
      <p:regular r:id="rId66"/>
      <p:bold r:id="rId67"/>
      <p:italic r:id="rId68"/>
      <p:boldItalic r:id="rId69"/>
    </p:embeddedFont>
    <p:embeddedFont>
      <p:font typeface="Raleway Light" pitchFamily="2" charset="77"/>
      <p:regular r:id="rId70"/>
      <p:bold r:id="rId71"/>
      <p:italic r:id="rId72"/>
      <p:boldItalic r:id="rId73"/>
    </p:embeddedFont>
    <p:embeddedFont>
      <p:font typeface="Roboto" panose="02000000000000000000" pitchFamily="2" charset="0"/>
      <p:regular r:id="rId74"/>
      <p:bold r:id="rId75"/>
      <p:italic r:id="rId76"/>
      <p:boldItalic r:id="rId77"/>
    </p:embeddedFont>
    <p:embeddedFont>
      <p:font typeface="Roboto Mono" pitchFamily="49" charset="0"/>
      <p:regular r:id="rId78"/>
      <p:bold r:id="rId79"/>
      <p:italic r:id="rId80"/>
      <p:boldItalic r:id="rId8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7F7F0-AD84-4E77-8DE7-C470FCD1CB63}">
  <a:tblStyle styleId="{B297F7F0-AD84-4E77-8DE7-C470FCD1C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74" Type="http://schemas.openxmlformats.org/officeDocument/2006/relationships/font" Target="fonts/font25.fntdata"/><Relationship Id="rId79" Type="http://schemas.openxmlformats.org/officeDocument/2006/relationships/font" Target="fonts/font3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77" Type="http://schemas.openxmlformats.org/officeDocument/2006/relationships/font" Target="fonts/font28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72" Type="http://schemas.openxmlformats.org/officeDocument/2006/relationships/font" Target="fonts/font23.fntdata"/><Relationship Id="rId80" Type="http://schemas.openxmlformats.org/officeDocument/2006/relationships/font" Target="fonts/font31.fnt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75" Type="http://schemas.openxmlformats.org/officeDocument/2006/relationships/font" Target="fonts/font26.fntdata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openxmlformats.org/officeDocument/2006/relationships/font" Target="fonts/font24.fntdata"/><Relationship Id="rId78" Type="http://schemas.openxmlformats.org/officeDocument/2006/relationships/font" Target="fonts/font29.fntdata"/><Relationship Id="rId81" Type="http://schemas.openxmlformats.org/officeDocument/2006/relationships/font" Target="fonts/font3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6" Type="http://schemas.openxmlformats.org/officeDocument/2006/relationships/font" Target="fonts/font27.fntdata"/><Relationship Id="rId7" Type="http://schemas.openxmlformats.org/officeDocument/2006/relationships/slide" Target="slides/slide6.xml"/><Relationship Id="rId71" Type="http://schemas.openxmlformats.org/officeDocument/2006/relationships/font" Target="fonts/font2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7.fntdata"/><Relationship Id="rId61" Type="http://schemas.openxmlformats.org/officeDocument/2006/relationships/font" Target="fonts/font12.fntdata"/><Relationship Id="rId8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f7db9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f7db9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5d55f5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5d55f5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created TensorFlow 2.0, the biggest focus was on usability.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adopted Keras is </a:t>
            </a:r>
            <a:r>
              <a:rPr lang="en" b="1"/>
              <a:t>the</a:t>
            </a:r>
            <a:r>
              <a:rPr lang="en"/>
              <a:t> high-level API for TensorFlow, and we have integrated it tightly into TensorFlow. Keras gives you a clear path to building models, deploying models with a well-established API.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big change in TensorFlow 2.0 is the switch to eager execution. Traditional 1.x TensorFlow used a declarative style that was dissonant with the surrounding Python.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TensorFlow behaves like the surrounding Python. &lt;click&gt; If you add two numbers, you get a number back, immediately.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you still get all the benefits of having a graph -- robust program serialization and deployment, easy distributed computation, optimizations, and compatibility.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d95d55f5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d95d55f5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a major release, and we have taken the opportunity to clean up. A lot.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had a lot of duplicate functionality that was confusing. Especially if it behaved slightly differently.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we reorganized and consolidated the API.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sure the APIs look and feel consistent.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not only about TensorFlow itself. TensorFlow has evolved into a large ecosystem of tools and products, and we have spent a lot of effort to align their interfaces as well.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defined exchange formats that work everywhere, and we are making sure you can travel smoothly through all parts of the ecosystem.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95d55f5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95d55f5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retains and expands the flexibility that have made TensorFlow successful.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easier then ever to build upon. We have created a more complete low-level API, and now export all ops that are used internally. This allows users to build on internals to TensorFlow without having to rebuild TensorFlow.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provide inheritable interfaces for crucial concepts such as variables, checkpoints.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allows framework authors to build on top of TensorFlow while maintaining interoperability with other parts of the ecosystem.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take a look at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95d55f5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95d55f5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ca0516f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ca0516f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d95d55f5c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d95d55f5c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d95d55f5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d95d55f5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d95d55f5c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d95d55f5c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95d55f5c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95d55f5c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95d55f5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95d55f5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95d55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95d55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d95d55f5c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d95d55f5c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95d55f5c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95d55f5c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d95d55f5c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d95d55f5c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d95d55f5c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d95d55f5c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d95d55f5c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d95d55f5c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d95d55f5c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d95d55f5c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d95d55f5c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d95d55f5c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95d55f5c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95d55f5c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d95d55f5c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d95d55f5c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95d55f5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95d55f5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95d55f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95d55f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d95d55f5c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d95d55f5c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95d55f5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95d55f5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95d55f5c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95d55f5c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d95d55f5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d95d55f5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95d55f5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95d55f5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95d55f5c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95d55f5c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5d55f5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5d55f5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d95d55f5c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d95d55f5c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d95d55f5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d95d55f5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6d95d55f5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6d95d55f5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95d55f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95d55f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d95d55f5c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d95d55f5c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d95d55f5c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d95d55f5c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d95d55f5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d95d55f5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d95d55f5c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d95d55f5c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d95d55f5c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d95d55f5c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d95d55f5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d95d55f5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d95d55f5c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d95d55f5c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6d95d55f5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6d95d55f5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95d55f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95d55f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how these powerful API components fit together for the entire training workflow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With tf.data for data ingestion and transformation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Keras and premade estimators for model building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Training with eager execution and graphs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And finally packaging for deployment with SavedModel</a:t>
            </a:r>
            <a:endParaRPr sz="2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d95d55f5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d95d55f5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d95d55f5c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d95d55f5c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95d55f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95d55f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95d55f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95d55f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1 1">
  <p:cSld name="TITLE_ONLY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39450" y="4630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1"/>
          </p:nvPr>
        </p:nvSpPr>
        <p:spPr>
          <a:xfrm>
            <a:off x="739450" y="10818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2"/>
          </p:nvPr>
        </p:nvSpPr>
        <p:spPr>
          <a:xfrm>
            <a:off x="761033" y="16239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- Blank">
  <p:cSld name="TITLE_ONLY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39450" y="7678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739450" y="13866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739450" y="22335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9" name="Google Shape;129;p16"/>
          <p:cNvCxnSpPr/>
          <p:nvPr/>
        </p:nvCxnSpPr>
        <p:spPr>
          <a:xfrm>
            <a:off x="791925" y="2095800"/>
            <a:ext cx="4367700" cy="0"/>
          </a:xfrm>
          <a:prstGeom prst="straightConnector1">
            <a:avLst/>
          </a:prstGeom>
          <a:noFill/>
          <a:ln w="19050" cap="flat" cmpd="sng">
            <a:solidFill>
              <a:srgbClr val="E6E6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">
  <p:cSld name="MAIN_POINT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-90975" y="-75825"/>
            <a:ext cx="9234900" cy="5219400"/>
          </a:xfrm>
          <a:prstGeom prst="rect">
            <a:avLst/>
          </a:prstGeom>
          <a:solidFill>
            <a:srgbClr val="4250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636900" y="674800"/>
            <a:ext cx="7835700" cy="3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32" name="Google Shape;32;p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43" name="Google Shape;43;p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" name="Google Shape;51;p6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70" name="Google Shape;70;p8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0" name="Google Shape;9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keras/custom_callback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tensorflow.org/versions/r2.0/api_docs/python/tf/keras/callbacks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ctrTitle" idx="4294967295"/>
          </p:nvPr>
        </p:nvSpPr>
        <p:spPr>
          <a:xfrm>
            <a:off x="727950" y="1519457"/>
            <a:ext cx="76881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Short </a:t>
            </a:r>
            <a:r>
              <a:rPr lang="en" sz="3500" dirty="0" err="1"/>
              <a:t>Keras</a:t>
            </a:r>
            <a:r>
              <a:rPr lang="en" sz="3500" dirty="0"/>
              <a:t> Introduction</a:t>
            </a:r>
            <a:endParaRPr sz="3500" dirty="0"/>
          </a:p>
        </p:txBody>
      </p:sp>
      <p:sp>
        <p:nvSpPr>
          <p:cNvPr id="141" name="Google Shape;141;p18"/>
          <p:cNvSpPr txBox="1">
            <a:spLocks noGrp="1"/>
          </p:cNvSpPr>
          <p:nvPr>
            <p:ph type="ctrTitle" idx="4294967295"/>
          </p:nvPr>
        </p:nvSpPr>
        <p:spPr>
          <a:xfrm>
            <a:off x="727950" y="2676744"/>
            <a:ext cx="76881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Dr. U. Michelucci (TOELT)</a:t>
            </a:r>
            <a:endParaRPr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>
            <a:spLocks noGrp="1"/>
          </p:cNvSpPr>
          <p:nvPr>
            <p:ph type="title"/>
          </p:nvPr>
        </p:nvSpPr>
        <p:spPr>
          <a:xfrm>
            <a:off x="796600" y="54375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796600" y="125963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Usability</a:t>
            </a:r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2"/>
          </p:nvPr>
        </p:nvSpPr>
        <p:spPr>
          <a:xfrm>
            <a:off x="796600" y="2106610"/>
            <a:ext cx="76263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tf.keras</a:t>
            </a:r>
            <a:r>
              <a:rPr lang="en" sz="1800"/>
              <a:t> </a:t>
            </a: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as the recommended high-level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Eager execution by default.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276800" y="3174760"/>
          <a:ext cx="6704700" cy="737870"/>
        </p:xfrm>
        <a:graphic>
          <a:graphicData uri="http://schemas.openxmlformats.org/drawingml/2006/table">
            <a:tbl>
              <a:tblPr>
                <a:noFill/>
                <a:tableStyleId>{B297F7F0-AD84-4E77-8DE7-C470FCD1CB63}</a:tableStyleId>
              </a:tblPr>
              <a:tblGrid>
                <a:gridCol w="67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&gt;&gt;&gt;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solidFill>
                            <a:srgbClr val="3367D6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Tensor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shape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=(),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dtype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int32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numpy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63500" marR="63500" marT="63500" marB="63500"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796600" y="588709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796600" y="125639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Clarity</a:t>
            </a:r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2"/>
          </p:nvPr>
        </p:nvSpPr>
        <p:spPr>
          <a:xfrm>
            <a:off x="653725" y="2103365"/>
            <a:ext cx="81492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Remove duplicate functionality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Consistent, intuitive syntax across APIs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Compatibility throughout the TensorFlow ecosystem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790268" y="55974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90268" y="124372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Flexibility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53725" y="2100263"/>
            <a:ext cx="72978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Full lower-level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Internal ops accessible in</a:t>
            </a:r>
            <a:r>
              <a:rPr lang="en" sz="1800"/>
              <a:t>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tf.raw_ops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Inheritable interfaces for variables, checkpoints, layers.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73" name="Google Shape;273;p34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300" y="2003200"/>
            <a:ext cx="8839199" cy="30311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p34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76" name="Google Shape;276;p3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85" name="Google Shape;285;p35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87" name="Google Shape;287;p3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25" y="2019500"/>
            <a:ext cx="8197565" cy="28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subTitle" idx="4294967295"/>
          </p:nvPr>
        </p:nvSpPr>
        <p:spPr>
          <a:xfrm>
            <a:off x="787925" y="2571750"/>
            <a:ext cx="7909200" cy="14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model.fit(x_train, y_train, epochs=</a:t>
            </a:r>
            <a:r>
              <a:rPr lang="en" sz="2400" b="1">
                <a:solidFill>
                  <a:srgbClr val="F0B82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 b="1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787925" y="563334"/>
            <a:ext cx="67047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ogle Sans Medium"/>
                <a:ea typeface="Google Sans Medium"/>
                <a:cs typeface="Google Sans Medium"/>
                <a:sym typeface="Google Sans Medium"/>
              </a:rPr>
              <a:t>Use a built-in training loop...</a:t>
            </a:r>
            <a:endParaRPr sz="34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625" y="820074"/>
            <a:ext cx="3005600" cy="3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725" y="1061500"/>
            <a:ext cx="2711500" cy="30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/>
          <p:nvPr/>
        </p:nvSpPr>
        <p:spPr>
          <a:xfrm>
            <a:off x="5247675" y="639025"/>
            <a:ext cx="2223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KERAS: high level API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310" name="Google Shape;310;p38"/>
          <p:cNvCxnSpPr>
            <a:stCxn id="307" idx="3"/>
          </p:cNvCxnSpPr>
          <p:nvPr/>
        </p:nvCxnSpPr>
        <p:spPr>
          <a:xfrm>
            <a:off x="3943225" y="2571748"/>
            <a:ext cx="744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>
            <a:spLocks noGrp="1"/>
          </p:cNvSpPr>
          <p:nvPr>
            <p:ph type="title"/>
          </p:nvPr>
        </p:nvSpPr>
        <p:spPr>
          <a:xfrm>
            <a:off x="807575" y="544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Keras.io (Reference implementation)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816500" y="1463275"/>
            <a:ext cx="33870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807575" y="2083750"/>
            <a:ext cx="85038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implementation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875325" y="2762563"/>
            <a:ext cx="49491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tensorflow 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5415550" y="3905600"/>
            <a:ext cx="3014100" cy="7317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TensorFlow’s implementation (a superset, built-in to TF)</a:t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5489397" y="4071964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727793" y="5524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For beginners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742932" y="1391525"/>
            <a:ext cx="80658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definition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compilation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model.compile(...)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fitting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model.fit(...)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7702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Sequential()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810975" y="1369050"/>
            <a:ext cx="84441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tf.keras.models.Sequential([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tf.keras.layers.Flatten(),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tf.keras.layers.Dense(512, activation='relu'),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tf.keras.layers.Dropout(0.2),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tf.keras.layers.Dense(10, activation='softmax')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810975" y="3846875"/>
            <a:ext cx="72747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 sequence of layers stacked one after the other</a:t>
            </a:r>
            <a:endParaRPr sz="24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>
            <a:spLocks noGrp="1"/>
          </p:cNvSpPr>
          <p:nvPr>
            <p:ph type="title"/>
          </p:nvPr>
        </p:nvSpPr>
        <p:spPr>
          <a:xfrm>
            <a:off x="770200" y="4273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beginners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70200" y="1398150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 = tf.keras.models.Sequential([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tf.keras.layers.Flatten(),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tf.keras.layers.Dense(512, activation='relu'),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tf.keras.layers.Dense(10, activation='softmax')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model.compile(optimizer='adam',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loss='sparse_categorical_crossentropy',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metrics=['accuracy'])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model.fit(x_train, y_train, epochs=5)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model.evaluate(x_test, y_test)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experts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762050" y="1487775"/>
            <a:ext cx="7135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MyModel(tf.keras.Model):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__init__(self, num_classes=10):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super(MyModel, self).__init__(name='my_model')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self.dense_1 = layers.Dense(32, activation='relu')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self.dense_2 = layers.Dense(num_classes,activation='sigmoid')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x = self.dense_1(inputs)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return self.dense_2(x)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Sequential()</a:t>
            </a:r>
            <a:r>
              <a:rPr lang="en"/>
              <a:t> model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770225" y="593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56" name="Google Shape;356;p45"/>
          <p:cNvSpPr txBox="1"/>
          <p:nvPr/>
        </p:nvSpPr>
        <p:spPr>
          <a:xfrm>
            <a:off x="805925" y="1322675"/>
            <a:ext cx="7997400" cy="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is a linear stack of layers.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create a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by passing a list of layer instances to the constructor: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855250" y="2295000"/>
            <a:ext cx="7795500" cy="26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keras.models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Sequential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Dense, Activation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Sequential([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,)),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'softmax'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827275" y="5279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63" name="Google Shape;363;p46"/>
          <p:cNvSpPr txBox="1"/>
          <p:nvPr/>
        </p:nvSpPr>
        <p:spPr>
          <a:xfrm>
            <a:off x="810975" y="1541850"/>
            <a:ext cx="6639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also simply add layers via 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.add()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method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770225" y="2190750"/>
            <a:ext cx="59649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input_dim=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7835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778350" y="14127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Before training a model, you need to configure the learning process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778350" y="2127125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model.compile(optimizer=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'rmsprop'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loss=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'categorical_crossentropy'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metrics=[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'accuracy'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>
            <a:spLocks noGrp="1"/>
          </p:cNvSpPr>
          <p:nvPr>
            <p:ph type="title"/>
          </p:nvPr>
        </p:nvSpPr>
        <p:spPr>
          <a:xfrm>
            <a:off x="77835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778350" y="14535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Keras models are trained on Numpy arrays of input data and labels.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8" name="Google Shape;378;p48"/>
          <p:cNvSpPr txBox="1"/>
          <p:nvPr/>
        </p:nvSpPr>
        <p:spPr>
          <a:xfrm>
            <a:off x="778350" y="2053550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model.fit(x_train, y_train, epochs=5)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in Keras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>
            <a:spLocks noGrp="1"/>
          </p:cNvSpPr>
          <p:nvPr>
            <p:ph type="title"/>
          </p:nvPr>
        </p:nvSpPr>
        <p:spPr>
          <a:xfrm>
            <a:off x="72780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keras.layers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9" name="Google Shape;389;p50"/>
          <p:cNvSpPr txBox="1"/>
          <p:nvPr/>
        </p:nvSpPr>
        <p:spPr>
          <a:xfrm>
            <a:off x="701950" y="1959825"/>
            <a:ext cx="79767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keras.layers import Dense, Conv2D, MaxPooling2D, Dropout, Flatten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0"/>
          <p:cNvSpPr txBox="1"/>
          <p:nvPr/>
        </p:nvSpPr>
        <p:spPr>
          <a:xfrm>
            <a:off x="701950" y="2987450"/>
            <a:ext cx="8399700" cy="19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keras.layers.Dense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keras.layers.Conv2D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keras.layers.MaxPooling2D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keras.layers.Dropout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keras.layers.Flatten</a:t>
            </a: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701950" y="1456238"/>
            <a:ext cx="8503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Most used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622325" y="411575"/>
            <a:ext cx="8201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1.x/2.x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1598400" y="1482325"/>
            <a:ext cx="59472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An open source Deep Learning library</a:t>
            </a:r>
            <a:endParaRPr sz="20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&gt;1,800 contributors worldwide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Apache 2.0 license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Released by Google in 2015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Easier to learn and use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For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beginners</a:t>
            </a: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 and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experts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Available today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692357" y="4815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custom layer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97" name="Google Shape;397;p51"/>
          <p:cNvSpPr txBox="1"/>
          <p:nvPr/>
        </p:nvSpPr>
        <p:spPr>
          <a:xfrm>
            <a:off x="692350" y="1300325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class Linear(layers.Layer):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__init__(self, units=32, input_dim=32):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super(Linear, self).__init__()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w_init = tf.random_normal_initializer()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self.w = tf.Variable(initial_value=w_init(shape=(input_dim, units),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b_init = tf.zeros_initializer()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self.b = tf.Variable(initial_value=b_init(shape=(units,),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return tf.matmul(inputs, self.w) + self.b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x = tf.ones((2, 2))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linear_layer = Linear(4, 2)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y = linear_layer(x)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callback classes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9442" y="6094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729450" y="1458875"/>
            <a:ext cx="82725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A custom callback is a powerful tool to customize the behavior of a Keras model during training, evaluation, or inference, including reading/changing the Keras model.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“In Keras,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is a python class meant to be subclassed to provide specific functionality, with a set of methods called at various stages of training (including batch/epoch start and ends), testing, and predicting. “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673025" y="4698300"/>
            <a:ext cx="4237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0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https://www.tensorflow.org/guide/keras/custom_callback</a:t>
            </a:r>
            <a:endParaRPr sz="1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7278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Custom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>
                <a:solidFill>
                  <a:srgbClr val="000000"/>
                </a:solidFill>
              </a:rPr>
              <a:t>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5" name="Google Shape;415;p54"/>
          <p:cNvSpPr txBox="1"/>
          <p:nvPr/>
        </p:nvSpPr>
        <p:spPr>
          <a:xfrm>
            <a:off x="710495" y="1320200"/>
            <a:ext cx="84009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beginning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on_train_end: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start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right before processing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55"/>
          <p:cNvSpPr txBox="1"/>
          <p:nvPr/>
        </p:nvSpPr>
        <p:spPr>
          <a:xfrm>
            <a:off x="678892" y="1314225"/>
            <a:ext cx="7135800" cy="1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CustomCallback1(keras.callbacks.Callback):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def on_epoch_end(self, epoch, logs={}):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("Just finished epoch", epoch)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(logs)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55"/>
          <p:cNvSpPr txBox="1"/>
          <p:nvPr/>
        </p:nvSpPr>
        <p:spPr>
          <a:xfrm>
            <a:off x="727800" y="3314175"/>
            <a:ext cx="70791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CC1 = CustomCallback1()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model.fit(train_images, train_labels, epochs = 2,validation_data =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(test_images,test_labels), callbacks = [CC1])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{'val_loss': 0.2545496598124504, 'val_acc': 0.9244, 'loss': 0.05098680723309517, 'acc': 0.9878}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727800" y="2542125"/>
            <a:ext cx="85038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3600">
                <a:solidFill>
                  <a:srgbClr val="000000"/>
                </a:solidFill>
              </a:rPr>
              <a:t> during training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>
            <a:spLocks noGrp="1"/>
          </p:cNvSpPr>
          <p:nvPr>
            <p:ph type="title"/>
          </p:nvPr>
        </p:nvSpPr>
        <p:spPr>
          <a:xfrm>
            <a:off x="713305" y="4407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9" name="Google Shape;429;p56"/>
          <p:cNvSpPr txBox="1"/>
          <p:nvPr/>
        </p:nvSpPr>
        <p:spPr>
          <a:xfrm>
            <a:off x="670322" y="1268400"/>
            <a:ext cx="83025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CustomCallback3(keras.callbacks.Callback):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def on_epoch_end(self, epoch, logs={}):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("Just finished epoch", epoch)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('Loss evaluated on the validation dataset  =',logs.get('val_loss'))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('Accuracy reached is', logs.get('acc'))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56"/>
          <p:cNvSpPr txBox="1"/>
          <p:nvPr/>
        </p:nvSpPr>
        <p:spPr>
          <a:xfrm>
            <a:off x="735536" y="3016800"/>
            <a:ext cx="83025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Just finished epoch 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Loss evaluated on the validation dataset = 0.2546206972360611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713300" y="4547550"/>
            <a:ext cx="81462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if (epoch % 10 == 0):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56"/>
          <p:cNvSpPr txBox="1">
            <a:spLocks noGrp="1"/>
          </p:cNvSpPr>
          <p:nvPr>
            <p:ph type="title"/>
          </p:nvPr>
        </p:nvSpPr>
        <p:spPr>
          <a:xfrm>
            <a:off x="645871" y="3674094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Frequency of logging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24" y="707350"/>
            <a:ext cx="5138552" cy="425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>
            <a:spLocks noGrp="1"/>
          </p:cNvSpPr>
          <p:nvPr>
            <p:ph type="title" idx="4294967295"/>
          </p:nvPr>
        </p:nvSpPr>
        <p:spPr>
          <a:xfrm>
            <a:off x="320100" y="18050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Pre-ready callbacks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 rot="-5400000">
            <a:off x="6535925" y="2379150"/>
            <a:ext cx="46731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https://www.tensorflow.org/versions/r2.0/api_docs/python/tf/keras/callbacks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Multiple Callbacks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5" name="Google Shape;445;p58"/>
          <p:cNvSpPr txBox="1"/>
          <p:nvPr/>
        </p:nvSpPr>
        <p:spPr>
          <a:xfrm>
            <a:off x="795600" y="2200875"/>
            <a:ext cx="8348400" cy="28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model.fit(x_train, y_train,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batch_size=64,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steps_per_epoch=5,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epochs=15,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verbose=0,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callbacks=[LossAndErrorPrintingCallback(),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       LearningRateScheduler(lr_schedule)])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58"/>
          <p:cNvSpPr txBox="1"/>
          <p:nvPr/>
        </p:nvSpPr>
        <p:spPr>
          <a:xfrm>
            <a:off x="795600" y="1507625"/>
            <a:ext cx="8348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Multiple callbacks can be used as a simple list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>
            <a:spLocks noGrp="1"/>
          </p:cNvSpPr>
          <p:nvPr>
            <p:ph type="title"/>
          </p:nvPr>
        </p:nvSpPr>
        <p:spPr>
          <a:xfrm>
            <a:off x="75255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an introduction</a:t>
            </a:r>
            <a:endParaRPr/>
          </a:p>
        </p:txBody>
      </p:sp>
      <p:sp>
        <p:nvSpPr>
          <p:cNvPr id="457" name="Google Shape;457;p60"/>
          <p:cNvSpPr txBox="1"/>
          <p:nvPr/>
        </p:nvSpPr>
        <p:spPr>
          <a:xfrm>
            <a:off x="704996" y="1753333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The Keras functional API is the way to go for defining complex models, such as multi-output models, directed acyclic graphs, models with shared layers or for example residual neural networks.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l="-6880" t="1426" r="6879" b="7730"/>
          <a:stretch/>
        </p:blipFill>
        <p:spPr>
          <a:xfrm>
            <a:off x="523875" y="652525"/>
            <a:ext cx="8096251" cy="41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title" idx="4294967295"/>
          </p:nvPr>
        </p:nvSpPr>
        <p:spPr>
          <a:xfrm>
            <a:off x="580825" y="92600"/>
            <a:ext cx="82515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architecture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>
            <a:spLocks noGrp="1"/>
          </p:cNvSpPr>
          <p:nvPr>
            <p:ph type="title"/>
          </p:nvPr>
        </p:nvSpPr>
        <p:spPr>
          <a:xfrm>
            <a:off x="727800" y="4953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61"/>
          <p:cNvSpPr txBox="1"/>
          <p:nvPr/>
        </p:nvSpPr>
        <p:spPr>
          <a:xfrm>
            <a:off x="673425" y="1980250"/>
            <a:ext cx="8302500" cy="29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keras.layers import Input, Dense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keras.models import Model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inputs = Input(shape=(784,))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output_1 = Dense(64, activation='relu')(inputs)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output_2 = Dense(64, activation='relu')(output_1)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predictions = Dense(10, activation='softmax')(output_2)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 = Model(inputs=inputs, outputs=predictions)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61"/>
          <p:cNvSpPr txBox="1">
            <a:spLocks noGrp="1"/>
          </p:cNvSpPr>
          <p:nvPr>
            <p:ph type="title"/>
          </p:nvPr>
        </p:nvSpPr>
        <p:spPr>
          <a:xfrm>
            <a:off x="727800" y="134845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Model definition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62"/>
          <p:cNvSpPr txBox="1"/>
          <p:nvPr/>
        </p:nvSpPr>
        <p:spPr>
          <a:xfrm>
            <a:off x="727800" y="2241725"/>
            <a:ext cx="8302500" cy="16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model.compile(optimizer='rmsprop',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loss='categorical_crossentropy',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metrics=['accuracy'])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model.fit(data, labels)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62"/>
          <p:cNvSpPr txBox="1">
            <a:spLocks noGrp="1"/>
          </p:cNvSpPr>
          <p:nvPr>
            <p:ph type="title"/>
          </p:nvPr>
        </p:nvSpPr>
        <p:spPr>
          <a:xfrm>
            <a:off x="727789" y="139800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Compiling and training remain the same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3"/>
          <p:cNvSpPr txBox="1">
            <a:spLocks noGrp="1"/>
          </p:cNvSpPr>
          <p:nvPr>
            <p:ph type="title"/>
          </p:nvPr>
        </p:nvSpPr>
        <p:spPr>
          <a:xfrm>
            <a:off x="767925" y="495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77" name="Google Shape;477;p63"/>
          <p:cNvSpPr txBox="1"/>
          <p:nvPr/>
        </p:nvSpPr>
        <p:spPr>
          <a:xfrm>
            <a:off x="767925" y="1522350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With the functional API, it is easy to reuse trained models: you can treat any model as if it were a layer, by calling it on a tensor. Note that by calling a model you aren't just reusing the architecture of the model, you are also reusing its weights.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>
            <a:spLocks noGrp="1"/>
          </p:cNvSpPr>
          <p:nvPr>
            <p:ph type="title"/>
          </p:nvPr>
        </p:nvSpPr>
        <p:spPr>
          <a:xfrm>
            <a:off x="784475" y="534525"/>
            <a:ext cx="85206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83" name="Google Shape;483;p64"/>
          <p:cNvSpPr txBox="1"/>
          <p:nvPr/>
        </p:nvSpPr>
        <p:spPr>
          <a:xfrm>
            <a:off x="737200" y="1404825"/>
            <a:ext cx="77835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This can allow, for instance, to quickly create models that can process sequences of inputs. You could turn an image classification model into a video classification model, in just one line.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84" name="Google Shape;484;p64"/>
          <p:cNvSpPr txBox="1"/>
          <p:nvPr/>
        </p:nvSpPr>
        <p:spPr>
          <a:xfrm>
            <a:off x="851000" y="3291150"/>
            <a:ext cx="81402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TimeDistributed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input_sequences = Input(shape=(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processed_sequences = TimeDistributed(model)(input_sequences)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acceleration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hardware acceleration in Google Colab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955" y="844525"/>
            <a:ext cx="2160770" cy="30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75" y="940312"/>
            <a:ext cx="3841061" cy="287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6"/>
          <p:cNvSpPr txBox="1"/>
          <p:nvPr/>
        </p:nvSpPr>
        <p:spPr>
          <a:xfrm>
            <a:off x="568975" y="3997975"/>
            <a:ext cx="78441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Changing the Hardware accelerator setting will make restarting the runtime necessary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>
            <a:spLocks noGrp="1"/>
          </p:cNvSpPr>
          <p:nvPr>
            <p:ph type="title"/>
          </p:nvPr>
        </p:nvSpPr>
        <p:spPr>
          <a:xfrm>
            <a:off x="727800" y="511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Testing presence of a GPU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784075" y="1467275"/>
            <a:ext cx="8302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print(tf.test.is_gpu_available())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67"/>
          <p:cNvSpPr txBox="1"/>
          <p:nvPr/>
        </p:nvSpPr>
        <p:spPr>
          <a:xfrm>
            <a:off x="784075" y="2305475"/>
            <a:ext cx="83025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device_name = tf.test.gpu_device_name()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if device_name != '/device:GPU:0':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raise SystemError('GPU device not found.')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print('Found GPU at: {}'.format(device_name))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8"/>
          <p:cNvSpPr txBox="1">
            <a:spLocks noGrp="1"/>
          </p:cNvSpPr>
          <p:nvPr>
            <p:ph type="title"/>
          </p:nvPr>
        </p:nvSpPr>
        <p:spPr>
          <a:xfrm>
            <a:off x="72780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Putting operations on a device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678075" y="1571125"/>
            <a:ext cx="83025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tf.device('/gpu:0'):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tf.device('/cpu:0'):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93764" y="14315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Workflow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6493789" y="1815030"/>
            <a:ext cx="48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219969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444388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6"/>
          <p:cNvSpPr/>
          <p:nvPr/>
        </p:nvSpPr>
        <p:spPr>
          <a:xfrm>
            <a:off x="35250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Data Ingestion and Transformation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256465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Model Building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4776801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Training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6988951" y="1440404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Saving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57922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tf.data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Feature Columns</a:t>
            </a:r>
            <a:endParaRPr sz="1400"/>
          </a:p>
        </p:txBody>
      </p:sp>
      <p:sp>
        <p:nvSpPr>
          <p:cNvPr id="211" name="Google Shape;211;p26"/>
          <p:cNvSpPr/>
          <p:nvPr/>
        </p:nvSpPr>
        <p:spPr>
          <a:xfrm>
            <a:off x="279270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Keras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Premade Estimators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Custom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4999419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Eager Execution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Autograph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Distribution Strategy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Tensorboard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7206131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SavedModel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916125" y="4059750"/>
            <a:ext cx="140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2.x</a:t>
            </a:r>
            <a:endParaRPr sz="6000" b="1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 idx="4294967295"/>
          </p:nvPr>
        </p:nvSpPr>
        <p:spPr>
          <a:xfrm>
            <a:off x="3033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TF2.o</a:t>
            </a:r>
            <a:endParaRPr/>
          </a:p>
        </p:txBody>
      </p:sp>
      <p:sp>
        <p:nvSpPr>
          <p:cNvPr id="227" name="Google Shape;227;p28"/>
          <p:cNvSpPr txBox="1"/>
          <p:nvPr/>
        </p:nvSpPr>
        <p:spPr>
          <a:xfrm>
            <a:off x="448050" y="711750"/>
            <a:ext cx="8231100" cy="4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Easy model building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(activated by default in TF2.0).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Robust model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deployment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in production on any platform.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Powerful experimentation for research.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Simplifying the API by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cleaning up deprecated APIs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reducing duplication (relevant in case you have code developed in TensorFlow 1.X and you need to convert it)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Load your data using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tf.data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Training data is read using input pipelines which are created using tf.data.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Build, train and validate your model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or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Premade Estimators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Hub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Run and debug with 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then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tf.function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for the benefits of graphs. 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Use Distribution Strategies for distributed training.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hardware accelerators like CPUs, GPUs, and TPUs; you can enable training workloads to be distributed to single-node/multi-accelerator as well as multi-node/multi-accelerator configurations, including TPU Pods.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Export to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SavedModel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TensorFlow will standardize on SavedModel as an interchange format for TensorFlow Serving, TensorFlow Lite, TensorFlow.js, TensorFlow Hub, and more.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Datasets</a:t>
            </a:r>
            <a:endParaRPr sz="1300" b="1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tensorflow-gpu</a:t>
            </a:r>
            <a:r>
              <a:rPr lang="en"/>
              <a:t> version dependencies</a:t>
            </a:r>
            <a:endParaRPr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350"/>
            <a:ext cx="8839200" cy="343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7169050" y="4799125"/>
            <a:ext cx="19500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Source: TF documentation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5125" y="5361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Check the installed version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815125" y="2301475"/>
            <a:ext cx="4959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tensorflow as tf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print(tf.__version__)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5649550" y="2301475"/>
            <a:ext cx="3014100" cy="9480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When you change TF version you need to restart the runtime in Google Colab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5723397" y="2467839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2616</Words>
  <Application>Microsoft Macintosh PowerPoint</Application>
  <PresentationFormat>On-screen Show (16:9)</PresentationFormat>
  <Paragraphs>285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8" baseType="lpstr">
      <vt:lpstr>Raleway</vt:lpstr>
      <vt:lpstr>Arial</vt:lpstr>
      <vt:lpstr>Consolas</vt:lpstr>
      <vt:lpstr>Roboto Mono</vt:lpstr>
      <vt:lpstr>Google Sans</vt:lpstr>
      <vt:lpstr>Roboto</vt:lpstr>
      <vt:lpstr>Google Sans Medium</vt:lpstr>
      <vt:lpstr>Lato</vt:lpstr>
      <vt:lpstr>Raleway Light</vt:lpstr>
      <vt:lpstr>Courier New</vt:lpstr>
      <vt:lpstr>Streamline</vt:lpstr>
      <vt:lpstr>Short Keras Introduction</vt:lpstr>
      <vt:lpstr>TensorFlow 2.0</vt:lpstr>
      <vt:lpstr>TensorFlow 1.x/2.x</vt:lpstr>
      <vt:lpstr>TensorFlow architecture</vt:lpstr>
      <vt:lpstr>Training Workflow</vt:lpstr>
      <vt:lpstr>TensorFlow 2.0</vt:lpstr>
      <vt:lpstr>What is new in TF2.o</vt:lpstr>
      <vt:lpstr>tensorflow-gpu version dependencies</vt:lpstr>
      <vt:lpstr>Check the installed version</vt:lpstr>
      <vt:lpstr>TensorFlow 2.0 </vt:lpstr>
      <vt:lpstr>TensorFlow 2.0</vt:lpstr>
      <vt:lpstr>TensorFlow 2.0</vt:lpstr>
      <vt:lpstr>How to study TF2.0</vt:lpstr>
      <vt:lpstr>How to study TF2.0</vt:lpstr>
      <vt:lpstr>PowerPoint Presentation</vt:lpstr>
      <vt:lpstr>Keras</vt:lpstr>
      <vt:lpstr>PowerPoint Presentation</vt:lpstr>
      <vt:lpstr>Keras.io (Reference implementation)</vt:lpstr>
      <vt:lpstr>For beginners </vt:lpstr>
      <vt:lpstr>Sequential() model</vt:lpstr>
      <vt:lpstr>Sequential() model - beginners</vt:lpstr>
      <vt:lpstr>Sequential() model - experts</vt:lpstr>
      <vt:lpstr>Sequential() model</vt:lpstr>
      <vt:lpstr>Sequential() model</vt:lpstr>
      <vt:lpstr>Sequential() model</vt:lpstr>
      <vt:lpstr>Compilation</vt:lpstr>
      <vt:lpstr>Training</vt:lpstr>
      <vt:lpstr>Layers in Keras</vt:lpstr>
      <vt:lpstr>keras.layers</vt:lpstr>
      <vt:lpstr>Example of custom layer</vt:lpstr>
      <vt:lpstr>Custom callback classes</vt:lpstr>
      <vt:lpstr>Introduction</vt:lpstr>
      <vt:lpstr>Custom Callback methods</vt:lpstr>
      <vt:lpstr>Example of Callback</vt:lpstr>
      <vt:lpstr>Example of Callback</vt:lpstr>
      <vt:lpstr>Pre-ready callbacks</vt:lpstr>
      <vt:lpstr>Multiple Callbacks</vt:lpstr>
      <vt:lpstr>Keras functional APIs</vt:lpstr>
      <vt:lpstr>Keras Functional APIs - an introduction</vt:lpstr>
      <vt:lpstr>Example of Keras Functional APIs</vt:lpstr>
      <vt:lpstr>Example of Keras Functional APIs</vt:lpstr>
      <vt:lpstr>Keras Functional APIs - everything is a layer</vt:lpstr>
      <vt:lpstr>Keras Functional APIs - everything is a layer</vt:lpstr>
      <vt:lpstr>Hardware acceleration</vt:lpstr>
      <vt:lpstr>Using hardware acceleration in Google Colab</vt:lpstr>
      <vt:lpstr>Testing presence of a GPU</vt:lpstr>
      <vt:lpstr>Putting operations on a device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Keras Introduction</dc:title>
  <cp:lastModifiedBy>Michelucci Umberto HSLU I</cp:lastModifiedBy>
  <cp:revision>6</cp:revision>
  <dcterms:modified xsi:type="dcterms:W3CDTF">2024-04-08T16:14:29Z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b0afbd-3cf7-4707-aee4-8dc9d855de29_Enabled">
    <vt:lpwstr>true</vt:lpwstr>
  </property>
  <property fmtid="{D5CDD505-2E9C-101B-9397-08002B2CF9AE}" pid="3" name="MSIP_Label_e8b0afbd-3cf7-4707-aee4-8dc9d855de29_SetDate">
    <vt:lpwstr>2024-04-08T16:14:24Z</vt:lpwstr>
  </property>
  <property fmtid="{D5CDD505-2E9C-101B-9397-08002B2CF9AE}" pid="4" name="MSIP_Label_e8b0afbd-3cf7-4707-aee4-8dc9d855de29_Method">
    <vt:lpwstr>Standard</vt:lpwstr>
  </property>
  <property fmtid="{D5CDD505-2E9C-101B-9397-08002B2CF9AE}" pid="5" name="MSIP_Label_e8b0afbd-3cf7-4707-aee4-8dc9d855de29_Name">
    <vt:lpwstr>intern</vt:lpwstr>
  </property>
  <property fmtid="{D5CDD505-2E9C-101B-9397-08002B2CF9AE}" pid="6" name="MSIP_Label_e8b0afbd-3cf7-4707-aee4-8dc9d855de29_SiteId">
    <vt:lpwstr>75a34008-d7d1-4924-8e78-31fea86f6e68</vt:lpwstr>
  </property>
  <property fmtid="{D5CDD505-2E9C-101B-9397-08002B2CF9AE}" pid="7" name="MSIP_Label_e8b0afbd-3cf7-4707-aee4-8dc9d855de29_ActionId">
    <vt:lpwstr>b0077af3-3e56-4a2b-82c1-6188c2fd3529</vt:lpwstr>
  </property>
  <property fmtid="{D5CDD505-2E9C-101B-9397-08002B2CF9AE}" pid="8" name="MSIP_Label_e8b0afbd-3cf7-4707-aee4-8dc9d855de29_ContentBits">
    <vt:lpwstr>0</vt:lpwstr>
  </property>
</Properties>
</file>

<file path=docProps/thumbnail.jpeg>
</file>